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2" r:id="rId19"/>
    <p:sldId id="270" r:id="rId2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ECDA9-67A0-4AF2-85A0-DC19B50F3C81}" v="1" dt="2023-09-14T08:46:56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keber" userId="16373632-cef8-4674-b21f-5940e7f7ee11" providerId="ADAL" clId="{178ECDA9-67A0-4AF2-85A0-DC19B50F3C81}"/>
    <pc:docChg chg="custSel modSld">
      <pc:chgData name="Igor Skeber" userId="16373632-cef8-4674-b21f-5940e7f7ee11" providerId="ADAL" clId="{178ECDA9-67A0-4AF2-85A0-DC19B50F3C81}" dt="2023-09-14T11:11:48.100" v="2" actId="1076"/>
      <pc:docMkLst>
        <pc:docMk/>
      </pc:docMkLst>
      <pc:sldChg chg="addSp modSp mod">
        <pc:chgData name="Igor Skeber" userId="16373632-cef8-4674-b21f-5940e7f7ee11" providerId="ADAL" clId="{178ECDA9-67A0-4AF2-85A0-DC19B50F3C81}" dt="2023-09-14T11:11:48.100" v="2" actId="1076"/>
        <pc:sldMkLst>
          <pc:docMk/>
          <pc:sldMk cId="0" sldId="256"/>
        </pc:sldMkLst>
        <pc:spChg chg="mod">
          <ac:chgData name="Igor Skeber" userId="16373632-cef8-4674-b21f-5940e7f7ee11" providerId="ADAL" clId="{178ECDA9-67A0-4AF2-85A0-DC19B50F3C81}" dt="2023-09-14T08:46:56.140" v="1" actId="27636"/>
          <ac:spMkLst>
            <pc:docMk/>
            <pc:sldMk cId="0" sldId="256"/>
            <ac:spMk id="82" creationId="{00000000-0000-0000-0000-000000000000}"/>
          </ac:spMkLst>
        </pc:spChg>
        <pc:picChg chg="add mod">
          <ac:chgData name="Igor Skeber" userId="16373632-cef8-4674-b21f-5940e7f7ee11" providerId="ADAL" clId="{178ECDA9-67A0-4AF2-85A0-DC19B50F3C81}" dt="2023-09-14T11:11:48.100" v="2" actId="1076"/>
          <ac:picMkLst>
            <pc:docMk/>
            <pc:sldMk cId="0" sldId="256"/>
            <ac:picMk id="3" creationId="{3132D90B-D7F8-77AB-3AF2-86A2D01741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11760" y="391320"/>
            <a:ext cx="8520120" cy="290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11760" y="391320"/>
            <a:ext cx="8520120" cy="290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2748960" y="748800"/>
            <a:ext cx="3645720" cy="364572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2993040" y="992880"/>
            <a:ext cx="3157920" cy="3157920"/>
          </a:xfrm>
          <a:prstGeom prst="rect">
            <a:avLst/>
          </a:prstGeom>
          <a:noFill/>
          <a:ln w="28575">
            <a:solidFill>
              <a:schemeClr val="l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</p:spPr>
        <p:txBody>
          <a:bodyPr tIns="91440" bIns="91440" anchor="ctr">
            <a:normAutofit fontScale="60000"/>
          </a:bodyPr>
          <a:lstStyle/>
          <a:p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2FF96A5-B113-4741-9309-A8F4DD4114AD}" type="slidenum">
              <a:rPr lang="es" sz="1000" b="0" strike="noStrike" spc="-1">
                <a:solidFill>
                  <a:srgbClr val="5E696C"/>
                </a:solidFill>
                <a:latin typeface="Lato"/>
                <a:ea typeface="Lato"/>
              </a:rPr>
              <a:t>‹#›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5045760"/>
            <a:ext cx="9143640" cy="97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</p:spPr>
        <p:txBody>
          <a:bodyPr tIns="91440" bIns="91440">
            <a:normAutofit fontScale="94000"/>
          </a:bodyPr>
          <a:lstStyle/>
          <a:p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2085B67-1426-41DD-8AA8-93788D0FB337}" type="slidenum">
              <a:rPr lang="es" sz="1000" b="0" strike="noStrike" spc="-1">
                <a:solidFill>
                  <a:srgbClr val="5E696C"/>
                </a:solidFill>
                <a:latin typeface="Lato"/>
                <a:ea typeface="Lato"/>
              </a:rPr>
              <a:t>‹#›</a:t>
            </a:fld>
            <a:endParaRPr lang="es-E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obotiq.com/hubfs/eBooks/eBook-How-to-do-a-risk-assessment.pdf?hsLang=en-c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blog.robotiq.com/hubfs/risk-assessment-template-9-mai.zi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-robots.com/download/software-e-series/simulator-non-linux/offline-simulator-e-series-ur-sim-for-non-linux-5122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blog.robotiq.com/hubfs/risk-assessment-template-9-mai.zip" TargetMode="External"/><Relationship Id="rId4" Type="http://schemas.openxmlformats.org/officeDocument/2006/relationships/hyperlink" Target="https://academy.universal-robots.com/media/jiehhszc/ursim_vmoracle_installation_guidev03_e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-robots.com/articles/ur/interface-communication/profinet-how-to-guide-e-series/" TargetMode="External"/><Relationship Id="rId2" Type="http://schemas.openxmlformats.org/officeDocument/2006/relationships/hyperlink" Target="https://drive.google.com/drive/folders/1ORZCyhHcVTg-nlLUBwcsZcJ_2CTcgR96?usp=sharing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cademy.universal-robots.com/" TargetMode="External"/><Relationship Id="rId4" Type="http://schemas.openxmlformats.org/officeDocument/2006/relationships/hyperlink" Target="https://youtu.be/jao1G9JN0u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sick.com/no/en/safety-light-curtains/safety-light-curtains/detec/c4p-sa03031a00/p/p557849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sick.com/us/en/capacitive-and-magnetic-proximity-sensors/capacitive-proximity-sensors/cm/cm18-12npp-kc1/p/p244247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elfadistrelec.no/no/belyst-trykknappbryter-momentan-funksjon-1no-ip65-led-bla-panelmontering-idec-yw1l-m2e10q4s/p/30102750" TargetMode="External"/><Relationship Id="rId5" Type="http://schemas.openxmlformats.org/officeDocument/2006/relationships/hyperlink" Target="https://www.elfadistrelec.no/no/nodutkoblingsbryter-kabinett-rodt-gult-gratt-o22mm-600v-2nc-schneider-electric-xalk178f/p/13512364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www.elfadistrelec.no/no/manufacturer/schneider-electric/man_shr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096360" y="2269373"/>
            <a:ext cx="2950920" cy="1584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FFFFF"/>
                </a:solidFill>
                <a:latin typeface="Lato"/>
                <a:ea typeface="Lato"/>
              </a:rPr>
              <a:t>The Case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096360" y="3267000"/>
            <a:ext cx="2950920" cy="70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98000" lnSpcReduction="1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" sz="1800" b="1" strike="noStrike" spc="-1" dirty="0">
                <a:solidFill>
                  <a:srgbClr val="FFFFFF"/>
                </a:solidFill>
                <a:latin typeface="Playfair Display"/>
                <a:ea typeface="Playfair Display"/>
              </a:rPr>
              <a:t>Introduction for RoboCup</a:t>
            </a: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" sz="1800" b="1" strike="noStrike" spc="-1" dirty="0">
                <a:solidFill>
                  <a:srgbClr val="FFFFFF"/>
                </a:solidFill>
                <a:latin typeface="Playfair Display"/>
                <a:ea typeface="Playfair Display"/>
              </a:rPr>
              <a:t>  4</a:t>
            </a:r>
            <a:r>
              <a:rPr lang="es" sz="1800" b="1" strike="noStrike" spc="-1" baseline="30000" dirty="0">
                <a:solidFill>
                  <a:srgbClr val="FFFFFF"/>
                </a:solidFill>
                <a:latin typeface="Playfair Display"/>
                <a:ea typeface="Playfair Display"/>
              </a:rPr>
              <a:t>th</a:t>
            </a:r>
            <a:r>
              <a:rPr lang="es" sz="1800" b="1" strike="noStrike" spc="-1" dirty="0">
                <a:solidFill>
                  <a:srgbClr val="FFFFFF"/>
                </a:solidFill>
                <a:latin typeface="Playfair Display"/>
                <a:ea typeface="Playfair Display"/>
              </a:rPr>
              <a:t> Challenge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80" y="1244690"/>
            <a:ext cx="2808849" cy="1284996"/>
          </a:xfrm>
          <a:prstGeom prst="rect">
            <a:avLst/>
          </a:prstGeom>
        </p:spPr>
      </p:pic>
      <p:pic>
        <p:nvPicPr>
          <p:cNvPr id="3" name="Kuva 2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3132D90B-D7F8-77AB-3AF2-86A2D01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109"/>
            <a:ext cx="1022720" cy="360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100" b="1" strike="noStrike" spc="-1" dirty="0" err="1">
                <a:solidFill>
                  <a:srgbClr val="F55E61"/>
                </a:solidFill>
                <a:latin typeface="Playfair Display"/>
                <a:ea typeface="Playfair Display"/>
              </a:rPr>
              <a:t>Our</a:t>
            </a:r>
            <a:r>
              <a:rPr lang="es-ES" sz="31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 Case – </a:t>
            </a:r>
            <a:r>
              <a:rPr lang="es-ES" sz="3100" b="1" strike="noStrike" spc="-1" dirty="0" err="1">
                <a:solidFill>
                  <a:srgbClr val="F55E61"/>
                </a:solidFill>
                <a:latin typeface="Playfair Display"/>
                <a:ea typeface="Playfair Display"/>
              </a:rPr>
              <a:t>Here</a:t>
            </a:r>
            <a:r>
              <a:rPr lang="es-ES" sz="31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 Vitoria-Gasteiz</a:t>
            </a:r>
            <a:br>
              <a:rPr sz="1600" dirty="0"/>
            </a:b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38960" y="1087920"/>
            <a:ext cx="7601040" cy="3355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 marL="432000" indent="-317160">
              <a:lnSpc>
                <a:spcPct val="115000"/>
              </a:lnSpc>
              <a:spcBef>
                <a:spcPts val="1417"/>
              </a:spcBef>
              <a:buClr>
                <a:srgbClr val="5E696C"/>
              </a:buClr>
              <a:buSzPct val="45000"/>
              <a:buFont typeface="Lato"/>
              <a:buChar char=""/>
            </a:pP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You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will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need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to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classify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boxes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depending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color of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piece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.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red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pieces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are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going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to be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bad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ones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and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should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be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rejected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and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black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ones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are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going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to be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good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ones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. So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each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box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depending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color of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piece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that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should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be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inside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should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go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one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way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or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spc="-1" dirty="0" err="1">
                <a:solidFill>
                  <a:srgbClr val="5E696C"/>
                </a:solidFill>
                <a:latin typeface="Lato"/>
                <a:ea typeface="Lato"/>
              </a:rPr>
              <a:t>another</a:t>
            </a:r>
            <a:r>
              <a:rPr lang="es-ES" sz="1400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89" y="2173090"/>
            <a:ext cx="1963992" cy="2445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35" y="2189188"/>
            <a:ext cx="2268198" cy="2413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F55E61"/>
                </a:solidFill>
                <a:latin typeface="Playfair Display"/>
                <a:ea typeface="Playfair Display"/>
              </a:rPr>
              <a:t>Our</a:t>
            </a:r>
            <a:r>
              <a:rPr lang="es-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 Case – </a:t>
            </a:r>
            <a:r>
              <a:rPr lang="es-ES" sz="3200" b="1" strike="noStrike" spc="-1" dirty="0" err="1">
                <a:solidFill>
                  <a:srgbClr val="F55E61"/>
                </a:solidFill>
                <a:latin typeface="Playfair Display"/>
                <a:ea typeface="Playfair Display"/>
              </a:rPr>
              <a:t>Here</a:t>
            </a:r>
            <a:r>
              <a:rPr lang="es-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 in Vitoria-Gasteiz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1000"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A Siemens PLC will control the whole application. 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To do so, you will have to program it using TIA PORTAL.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According to the signals from the sensors the pieces will travel on the conveyors and will follow the correspondent pathway either to the dismissed pieces’ place or to the </a:t>
            </a:r>
            <a:r>
              <a:rPr lang="en-GB" spc="-1" dirty="0">
                <a:solidFill>
                  <a:srgbClr val="5E696C"/>
                </a:solidFill>
                <a:latin typeface="Lato"/>
                <a:ea typeface="Lato"/>
              </a:rPr>
              <a:t>good one</a:t>
            </a: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spcBef>
                <a:spcPts val="1417"/>
              </a:spcBef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After a box is positioned to be palletized, the PLC will send the robot the starting signal and the robot will </a:t>
            </a:r>
            <a:r>
              <a:rPr lang="en-GB" spc="-1" dirty="0">
                <a:solidFill>
                  <a:srgbClr val="5E696C"/>
                </a:solidFill>
                <a:latin typeface="Lato"/>
                <a:ea typeface="Lato"/>
              </a:rPr>
              <a:t>load one piece to </a:t>
            </a: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it. 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spcBef>
                <a:spcPts val="1417"/>
              </a:spcBef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You will have to program an HMI, to provide the number of pieces to be palletized. </a:t>
            </a:r>
          </a:p>
          <a:p>
            <a:pPr marL="457200" indent="-342720">
              <a:spcBef>
                <a:spcPts val="1417"/>
              </a:spcBef>
              <a:buClr>
                <a:srgbClr val="5E696C"/>
              </a:buClr>
              <a:buFont typeface="Lato"/>
              <a:buChar char="●"/>
            </a:pPr>
            <a:r>
              <a:rPr lang="en-GB" spc="-1" dirty="0">
                <a:solidFill>
                  <a:srgbClr val="5E696C"/>
                </a:solidFill>
                <a:latin typeface="Lato"/>
                <a:ea typeface="Lato"/>
              </a:rPr>
              <a:t>After we have chosen the number of pieces to be palletized the application will start by pressing a pushbutton or a start button in the HMI. 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4" descr="Imagen que contiene Texto&#10;&#10;Descripción generada automáticamente"/>
          <p:cNvPicPr/>
          <p:nvPr/>
        </p:nvPicPr>
        <p:blipFill>
          <a:blip r:embed="rId2"/>
          <a:stretch/>
        </p:blipFill>
        <p:spPr>
          <a:xfrm>
            <a:off x="6037920" y="1284840"/>
            <a:ext cx="2565000" cy="2772720"/>
          </a:xfrm>
          <a:prstGeom prst="rect">
            <a:avLst/>
          </a:prstGeom>
          <a:ln w="0"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F55E61"/>
                </a:solidFill>
                <a:latin typeface="Playfair Display"/>
                <a:ea typeface="Playfair Display"/>
              </a:rPr>
              <a:t>Documentation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3500"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>
                <a:solidFill>
                  <a:srgbClr val="5E696C"/>
                </a:solidFill>
                <a:latin typeface="Lato"/>
                <a:ea typeface="Lato"/>
              </a:rPr>
              <a:t>Presentation: Prepare to explain your SOLUTION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FRIDAY-9:00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>
                <a:solidFill>
                  <a:srgbClr val="5E696C"/>
                </a:solidFill>
                <a:latin typeface="Lato"/>
                <a:ea typeface="Lato"/>
              </a:rPr>
              <a:t>Documentation/Report: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114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5E696C"/>
                </a:solidFill>
                <a:latin typeface="Lato"/>
                <a:ea typeface="Lato"/>
              </a:rPr>
              <a:t>         (Replicate the Project)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Task Explanation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Objectives of the project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Steps done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Materials/Tools/Software used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strike="noStrike" spc="-1">
                <a:solidFill>
                  <a:srgbClr val="5E696C"/>
                </a:solidFill>
                <a:latin typeface="Lato"/>
                <a:ea typeface="Lato"/>
              </a:rPr>
              <a:t>Conclusions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5E696C"/>
              </a:buClr>
              <a:buFont typeface="Lato"/>
              <a:buChar char="●"/>
              <a:tabLst>
                <a:tab pos="0" algn="l"/>
              </a:tabLst>
            </a:pPr>
            <a:r>
              <a:rPr lang="en-GB" sz="1800" b="0" u="sng" strike="noStrike" spc="-1">
                <a:solidFill>
                  <a:srgbClr val="AF4345"/>
                </a:solidFill>
                <a:uFillTx/>
                <a:latin typeface="Lato"/>
                <a:ea typeface="Lato"/>
                <a:hlinkClick r:id="rId3"/>
              </a:rPr>
              <a:t>Risk Assessment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4000"/>
              </a:lnSpc>
              <a:buClr>
                <a:srgbClr val="5E696C"/>
              </a:buClr>
              <a:buFont typeface="Lato"/>
              <a:buChar char="○"/>
              <a:tabLst>
                <a:tab pos="0" algn="l"/>
              </a:tabLst>
            </a:pPr>
            <a:r>
              <a:rPr lang="en-GB" sz="1400" b="0" u="sng" strike="noStrike" spc="-1">
                <a:solidFill>
                  <a:srgbClr val="AF4345"/>
                </a:solidFill>
                <a:uFillTx/>
                <a:latin typeface="Lato"/>
                <a:ea typeface="Lato"/>
                <a:hlinkClick r:id="rId4"/>
              </a:rPr>
              <a:t>Template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596880">
              <a:lnSpc>
                <a:spcPct val="114000"/>
              </a:lnSpc>
              <a:tabLst>
                <a:tab pos="0" algn="l"/>
              </a:tabLst>
            </a:pPr>
            <a:r>
              <a:rPr lang="es-ES" sz="1400" b="0" strike="noStrike" spc="-1">
                <a:solidFill>
                  <a:srgbClr val="5E696C"/>
                </a:solidFill>
                <a:latin typeface="Lato"/>
                <a:ea typeface="Lato"/>
              </a:rPr>
              <a:t>	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Software and resources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4" descr="Universal Robots UR5 &amp; UR5e | MYBOTSHOP.ES"/>
          <p:cNvPicPr/>
          <p:nvPr/>
        </p:nvPicPr>
        <p:blipFill>
          <a:blip r:embed="rId2"/>
          <a:stretch/>
        </p:blipFill>
        <p:spPr>
          <a:xfrm>
            <a:off x="5471640" y="1017360"/>
            <a:ext cx="3048120" cy="304812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3977280" y="4809960"/>
            <a:ext cx="18432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44" name="TextShape 3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UR VIRTUAL MACHINE FOR TESTING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z="1400" b="0" u="sng" strike="noStrike" spc="-1" dirty="0">
                <a:solidFill>
                  <a:srgbClr val="AF4345"/>
                </a:solidFill>
                <a:uFillTx/>
                <a:latin typeface="Lato"/>
                <a:ea typeface="Lato"/>
                <a:hlinkClick r:id="rId3"/>
              </a:rPr>
              <a:t>DOWNLOAD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&amp; </a:t>
            </a:r>
            <a:r>
              <a:rPr lang="es-ES" sz="1400" b="0" u="sng" strike="noStrike" spc="-1" dirty="0">
                <a:solidFill>
                  <a:srgbClr val="AF4345"/>
                </a:solidFill>
                <a:uFillTx/>
                <a:latin typeface="Lato"/>
                <a:ea typeface="Lato"/>
                <a:hlinkClick r:id="rId4"/>
              </a:rPr>
              <a:t>MANUAL</a:t>
            </a:r>
            <a:endParaRPr lang="es-ES" sz="1400" b="0" u="sng" strike="noStrike" spc="-1" dirty="0">
              <a:solidFill>
                <a:srgbClr val="AF4345"/>
              </a:solidFill>
              <a:uFillTx/>
              <a:latin typeface="Lato"/>
              <a:ea typeface="Lato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MICROSOFT OFFICE OR GOOGLE </a:t>
            </a:r>
            <a:r>
              <a:rPr lang="es-ES" sz="18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DOCs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EXCEL </a:t>
            </a:r>
            <a:r>
              <a:rPr lang="es-ES" sz="1800" b="0" u="sng" strike="noStrike" spc="-1" dirty="0">
                <a:solidFill>
                  <a:srgbClr val="AF4345"/>
                </a:solidFill>
                <a:uFillTx/>
                <a:latin typeface="Lato"/>
                <a:ea typeface="Lato"/>
                <a:hlinkClick r:id="rId5"/>
              </a:rPr>
              <a:t>TEMPLATE</a:t>
            </a: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 FOR RISK ASSESSMENT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3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TIA PORTAL V16 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  <a:hlinkClick r:id="rId2"/>
              </a:rPr>
              <a:t>DOWNLOAD</a:t>
            </a:r>
            <a:endParaRPr lang="es-ES" spc="-1" dirty="0">
              <a:solidFill>
                <a:srgbClr val="5E696C"/>
              </a:solidFill>
              <a:latin typeface="Lato"/>
              <a:ea typeface="Lato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STEP BY STEP 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  <a:hlinkClick r:id="rId3"/>
              </a:rPr>
              <a:t>GUIDE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 FOR COMMUNICATION WITH TIA PORTAL + GSD</a:t>
            </a: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pc="-1" dirty="0">
                <a:solidFill>
                  <a:srgbClr val="5E696C"/>
                </a:solidFill>
                <a:latin typeface="Lato"/>
                <a:ea typeface="Lato"/>
                <a:hlinkClick r:id="rId4"/>
              </a:rPr>
              <a:t>COMMUNICATION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 BETWEEN PLC WITH UR-ROBOT (VIDEO)</a:t>
            </a: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u="sng" spc="-1" dirty="0">
                <a:solidFill>
                  <a:srgbClr val="AF4345"/>
                </a:solidFill>
                <a:latin typeface="Lato"/>
                <a:ea typeface="Lato"/>
              </a:rPr>
              <a:t>UR-ROBOT </a:t>
            </a:r>
            <a:r>
              <a:rPr lang="es-ES" u="sng" spc="-1" dirty="0">
                <a:solidFill>
                  <a:srgbClr val="AF4345"/>
                </a:solidFill>
                <a:latin typeface="Lato"/>
                <a:ea typeface="Lato"/>
                <a:hlinkClick r:id="rId5"/>
              </a:rPr>
              <a:t>PROGRAMMING</a:t>
            </a:r>
            <a:endParaRPr lang="es-ES" u="sng" spc="-1" dirty="0">
              <a:solidFill>
                <a:srgbClr val="AF4345"/>
              </a:solidFill>
              <a:latin typeface="Lato"/>
              <a:ea typeface="Lato"/>
            </a:endParaRPr>
          </a:p>
          <a:p>
            <a:pPr marL="914400" lvl="1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pc="-1" dirty="0" err="1">
                <a:solidFill>
                  <a:srgbClr val="5E696C"/>
                </a:solidFill>
                <a:latin typeface="Lato"/>
                <a:ea typeface="Lato"/>
              </a:rPr>
              <a:t>Creating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 a </a:t>
            </a:r>
            <a:r>
              <a:rPr lang="es-ES" spc="-1" dirty="0" err="1">
                <a:solidFill>
                  <a:srgbClr val="5E696C"/>
                </a:solidFill>
                <a:latin typeface="Lato"/>
                <a:ea typeface="Lato"/>
              </a:rPr>
              <a:t>program</a:t>
            </a:r>
            <a:endParaRPr lang="es-ES" spc="-1" dirty="0">
              <a:solidFill>
                <a:srgbClr val="5E696C"/>
              </a:solidFill>
              <a:latin typeface="Lato"/>
              <a:ea typeface="Lato"/>
            </a:endParaRPr>
          </a:p>
          <a:p>
            <a:pPr marL="914400" lvl="1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r>
              <a:rPr lang="es-ES" spc="-1" dirty="0" err="1">
                <a:solidFill>
                  <a:srgbClr val="5E696C"/>
                </a:solidFill>
                <a:latin typeface="Lato"/>
                <a:ea typeface="Lato"/>
              </a:rPr>
              <a:t>Palletizing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/</a:t>
            </a:r>
            <a:r>
              <a:rPr lang="es-ES" spc="-1" dirty="0" err="1">
                <a:solidFill>
                  <a:srgbClr val="5E696C"/>
                </a:solidFill>
                <a:latin typeface="Lato"/>
                <a:ea typeface="Lato"/>
              </a:rPr>
              <a:t>depalletizing</a:t>
            </a:r>
            <a:r>
              <a:rPr lang="es-ES" spc="-1" dirty="0">
                <a:solidFill>
                  <a:srgbClr val="5E696C"/>
                </a:solidFill>
                <a:latin typeface="Lato"/>
                <a:ea typeface="Lato"/>
              </a:rPr>
              <a:t> module</a:t>
            </a: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endParaRPr lang="es-ES" spc="-1" dirty="0">
              <a:solidFill>
                <a:srgbClr val="5E696C"/>
              </a:solidFill>
              <a:latin typeface="Lato"/>
              <a:ea typeface="Lato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endParaRPr lang="es-ES" spc="-1" dirty="0">
              <a:solidFill>
                <a:srgbClr val="5E696C"/>
              </a:solidFill>
              <a:latin typeface="Lato"/>
              <a:ea typeface="Lato"/>
            </a:endParaRPr>
          </a:p>
          <a:p>
            <a:pPr marL="914400" lvl="1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</a:pPr>
            <a:endParaRPr lang="es-ES" spc="-1" dirty="0">
              <a:solidFill>
                <a:srgbClr val="000000"/>
              </a:solidFill>
            </a:endParaRPr>
          </a:p>
          <a:p>
            <a:pPr marL="457200" marR="0" lvl="0" indent="-34272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Tx/>
              <a:buFont typeface="Lato"/>
              <a:buChar char="-"/>
              <a:tabLst/>
              <a:defRPr/>
            </a:pPr>
            <a:endParaRPr kumimoji="0" lang="es-ES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1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3200" b="1" spc="-1" dirty="0">
                <a:solidFill>
                  <a:srgbClr val="F55E61"/>
                </a:solidFill>
                <a:latin typeface="Playfair Display"/>
              </a:rPr>
              <a:t>Links</a:t>
            </a:r>
            <a:endParaRPr kumimoji="0" lang="es-E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977280" y="4809960"/>
            <a:ext cx="18432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18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TIME TO START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oogle Shape;133;p22"/>
          <p:cNvPicPr/>
          <p:nvPr/>
        </p:nvPicPr>
        <p:blipFill>
          <a:blip r:embed="rId2"/>
          <a:stretch/>
        </p:blipFill>
        <p:spPr>
          <a:xfrm>
            <a:off x="2003400" y="1152360"/>
            <a:ext cx="5137200" cy="341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Introduction for Collaborative Robotics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Type of Robots in Industry: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67;p14"/>
          <p:cNvPicPr/>
          <p:nvPr/>
        </p:nvPicPr>
        <p:blipFill>
          <a:blip r:embed="rId2"/>
          <a:stretch/>
        </p:blipFill>
        <p:spPr>
          <a:xfrm>
            <a:off x="1459800" y="1870200"/>
            <a:ext cx="6224040" cy="275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Why collaborative?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Physical interaction with human beings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Safety / Security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New challenges (AI, Neural Networks)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74;p15"/>
          <p:cNvPicPr/>
          <p:nvPr/>
        </p:nvPicPr>
        <p:blipFill>
          <a:blip r:embed="rId2"/>
          <a:stretch/>
        </p:blipFill>
        <p:spPr>
          <a:xfrm>
            <a:off x="5126040" y="1629360"/>
            <a:ext cx="3142800" cy="2091240"/>
          </a:xfrm>
          <a:prstGeom prst="rect">
            <a:avLst/>
          </a:prstGeom>
          <a:ln w="0"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Introduction for Collaborative Robotics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Main Manufacturers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Universal Robots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Omron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KUKA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Abb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Fanuc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81;p16"/>
          <p:cNvPicPr/>
          <p:nvPr/>
        </p:nvPicPr>
        <p:blipFill>
          <a:blip r:embed="rId2"/>
          <a:stretch/>
        </p:blipFill>
        <p:spPr>
          <a:xfrm>
            <a:off x="3320280" y="115236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82;p16"/>
          <p:cNvPicPr/>
          <p:nvPr/>
        </p:nvPicPr>
        <p:blipFill>
          <a:blip r:embed="rId3"/>
          <a:stretch/>
        </p:blipFill>
        <p:spPr>
          <a:xfrm>
            <a:off x="2700720" y="3175560"/>
            <a:ext cx="2571480" cy="178092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83;p16"/>
          <p:cNvPicPr/>
          <p:nvPr/>
        </p:nvPicPr>
        <p:blipFill>
          <a:blip r:embed="rId4"/>
          <a:stretch/>
        </p:blipFill>
        <p:spPr>
          <a:xfrm>
            <a:off x="6058800" y="1338120"/>
            <a:ext cx="2580840" cy="177120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84;p16"/>
          <p:cNvPicPr/>
          <p:nvPr/>
        </p:nvPicPr>
        <p:blipFill>
          <a:blip r:embed="rId5"/>
          <a:stretch/>
        </p:blipFill>
        <p:spPr>
          <a:xfrm>
            <a:off x="5422320" y="3613680"/>
            <a:ext cx="3409560" cy="134280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85;p16"/>
          <p:cNvPicPr/>
          <p:nvPr/>
        </p:nvPicPr>
        <p:blipFill>
          <a:blip r:embed="rId6"/>
          <a:stretch/>
        </p:blipFill>
        <p:spPr>
          <a:xfrm>
            <a:off x="653040" y="3410280"/>
            <a:ext cx="1545840" cy="1545840"/>
          </a:xfrm>
          <a:prstGeom prst="rect">
            <a:avLst/>
          </a:prstGeom>
          <a:ln w="0">
            <a:noFill/>
          </a:ln>
        </p:spPr>
      </p:pic>
      <p:sp>
        <p:nvSpPr>
          <p:cNvPr id="9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Introduction for Collaborative Robotics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288720" y="846000"/>
            <a:ext cx="2145240" cy="5731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s" sz="1900" b="0" strike="noStrike" spc="-1">
                <a:solidFill>
                  <a:srgbClr val="5E696C"/>
                </a:solidFill>
                <a:latin typeface="Lato"/>
                <a:ea typeface="Lato"/>
              </a:rPr>
              <a:t>Main applications</a:t>
            </a:r>
            <a:endParaRPr lang="es-ES" sz="1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Google Shape;92;p17"/>
          <p:cNvPicPr/>
          <p:nvPr/>
        </p:nvPicPr>
        <p:blipFill>
          <a:blip r:embed="rId2"/>
          <a:stretch/>
        </p:blipFill>
        <p:spPr>
          <a:xfrm>
            <a:off x="2122560" y="1248120"/>
            <a:ext cx="5724000" cy="341604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2467080" y="1472040"/>
            <a:ext cx="185580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Screwdriving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Part Insertion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4737240" y="1392480"/>
            <a:ext cx="1558800" cy="8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Gluing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Sealing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Painting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6966360" y="1472040"/>
            <a:ext cx="161496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Sanding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Polishing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2452680" y="2577960"/>
            <a:ext cx="2049480" cy="60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CNC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Injection molding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4733640" y="2510280"/>
            <a:ext cx="1727640" cy="8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Packaging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Palletizing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Bin Picking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7006680" y="2560320"/>
            <a:ext cx="158148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Grinding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Drilling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5" name="CustomShape 9"/>
          <p:cNvSpPr/>
          <p:nvPr/>
        </p:nvSpPr>
        <p:spPr>
          <a:xfrm>
            <a:off x="2534400" y="3850920"/>
            <a:ext cx="1694160" cy="5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Testing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Measuring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06" name="CustomShape 10"/>
          <p:cNvSpPr/>
          <p:nvPr/>
        </p:nvSpPr>
        <p:spPr>
          <a:xfrm>
            <a:off x="4779360" y="3819960"/>
            <a:ext cx="163620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Arc</a:t>
            </a:r>
            <a:endParaRPr lang="es-ES" sz="1000" b="0" strike="noStrike" spc="-1">
              <a:latin typeface="Arial"/>
            </a:endParaRPr>
          </a:p>
          <a:p>
            <a:pPr marL="923400" lvl="1" indent="-285480">
              <a:lnSpc>
                <a:spcPct val="115000"/>
              </a:lnSpc>
              <a:buClr>
                <a:srgbClr val="5E696C"/>
              </a:buClr>
              <a:buFont typeface="Wingdings" charset="2"/>
              <a:buChar char=""/>
            </a:pPr>
            <a:r>
              <a:rPr lang="es-ES" sz="1000" b="0" strike="noStrike" spc="-1">
                <a:solidFill>
                  <a:srgbClr val="5E696C"/>
                </a:solidFill>
                <a:latin typeface="Lato"/>
                <a:ea typeface="Lato"/>
              </a:rPr>
              <a:t>Soldering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 dirty="0">
                <a:solidFill>
                  <a:srgbClr val="F55E61"/>
                </a:solidFill>
                <a:latin typeface="Playfair Display"/>
                <a:ea typeface="Playfair Display"/>
              </a:rPr>
              <a:t>Introduction for Collaborative Robotics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Previously in Finland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Design from first challenge: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indent="-342720">
              <a:lnSpc>
                <a:spcPct val="115000"/>
              </a:lnSpc>
              <a:spcBef>
                <a:spcPts val="1199"/>
              </a:spcBef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GRIPPER FOR MATERIAL HANDLING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3716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Design of a collaborative gripper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No </a:t>
            </a:r>
            <a:r>
              <a:rPr lang="nb-NO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Pneumatics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No Electronics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Pure Mechanics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3716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Pieces to handle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Adapt for handling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-"/>
              <a:tabLst>
                <a:tab pos="0" algn="l"/>
              </a:tabLst>
            </a:pPr>
            <a:r>
              <a:rPr lang="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Good/bad material check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Imagen 1"/>
          <p:cNvPicPr/>
          <p:nvPr/>
        </p:nvPicPr>
        <p:blipFill>
          <a:blip r:embed="rId2"/>
          <a:stretch/>
        </p:blipFill>
        <p:spPr>
          <a:xfrm>
            <a:off x="4703400" y="2784960"/>
            <a:ext cx="1489320" cy="1783440"/>
          </a:xfrm>
          <a:prstGeom prst="rect">
            <a:avLst/>
          </a:prstGeom>
          <a:ln w="0">
            <a:noFill/>
          </a:ln>
        </p:spPr>
      </p:pic>
      <p:pic>
        <p:nvPicPr>
          <p:cNvPr id="110" name="Imagen 2"/>
          <p:cNvPicPr/>
          <p:nvPr/>
        </p:nvPicPr>
        <p:blipFill>
          <a:blip r:embed="rId3"/>
          <a:stretch/>
        </p:blipFill>
        <p:spPr>
          <a:xfrm>
            <a:off x="5406103" y="253800"/>
            <a:ext cx="1377720" cy="1690200"/>
          </a:xfrm>
          <a:prstGeom prst="rect">
            <a:avLst/>
          </a:prstGeom>
          <a:ln w="0">
            <a:noFill/>
          </a:ln>
        </p:spPr>
      </p:pic>
      <p:pic>
        <p:nvPicPr>
          <p:cNvPr id="111" name="Imagen 3"/>
          <p:cNvPicPr/>
          <p:nvPr/>
        </p:nvPicPr>
        <p:blipFill>
          <a:blip r:embed="rId4"/>
          <a:stretch/>
        </p:blipFill>
        <p:spPr>
          <a:xfrm>
            <a:off x="6607619" y="2155356"/>
            <a:ext cx="1702440" cy="217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" sz="3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Previously in Denmark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FIRST CHALLENGE SOLUTION: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Movable object: 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s" sz="1800" b="0" strike="noStrike" spc="-1">
                <a:solidFill>
                  <a:srgbClr val="5E696C"/>
                </a:solidFill>
                <a:latin typeface="Lato"/>
                <a:ea typeface="Lato"/>
              </a:rPr>
              <a:t>- 3x stackable in different ways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469840" y="433800"/>
            <a:ext cx="4571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nb-NO" sz="1800" b="0" strike="noStrike" spc="-1">
                <a:solidFill>
                  <a:srgbClr val="59666B"/>
                </a:solidFill>
                <a:latin typeface="Lato"/>
                <a:ea typeface="Lato"/>
              </a:rPr>
              <a:t>Geometric restrictions: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nb-NO" sz="1800" b="0" strike="noStrike" spc="-1">
                <a:solidFill>
                  <a:srgbClr val="59666B"/>
                </a:solidFill>
                <a:latin typeface="Lato"/>
                <a:ea typeface="Lato"/>
              </a:rPr>
              <a:t> 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15" name="Bilde 4"/>
          <p:cNvPicPr/>
          <p:nvPr/>
        </p:nvPicPr>
        <p:blipFill>
          <a:blip r:embed="rId2"/>
          <a:stretch/>
        </p:blipFill>
        <p:spPr>
          <a:xfrm>
            <a:off x="7044120" y="909360"/>
            <a:ext cx="918000" cy="1253880"/>
          </a:xfrm>
          <a:prstGeom prst="rect">
            <a:avLst/>
          </a:prstGeom>
          <a:ln w="0">
            <a:noFill/>
          </a:ln>
        </p:spPr>
      </p:pic>
      <p:pic>
        <p:nvPicPr>
          <p:cNvPr id="116" name="Bilde 6"/>
          <p:cNvPicPr/>
          <p:nvPr/>
        </p:nvPicPr>
        <p:blipFill>
          <a:blip r:embed="rId3"/>
          <a:stretch/>
        </p:blipFill>
        <p:spPr>
          <a:xfrm>
            <a:off x="5662800" y="843480"/>
            <a:ext cx="1279800" cy="153576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6806520" y="2539800"/>
            <a:ext cx="272880" cy="482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E2D31"/>
          </a:solidFill>
          <a:ln>
            <a:solidFill>
              <a:srgbClr val="1621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118" name="Imagen 10"/>
          <p:cNvPicPr/>
          <p:nvPr/>
        </p:nvPicPr>
        <p:blipFill>
          <a:blip r:embed="rId4"/>
          <a:stretch/>
        </p:blipFill>
        <p:spPr>
          <a:xfrm>
            <a:off x="5469840" y="3150720"/>
            <a:ext cx="3054240" cy="1766520"/>
          </a:xfrm>
          <a:prstGeom prst="rect">
            <a:avLst/>
          </a:prstGeom>
          <a:ln w="0">
            <a:noFill/>
          </a:ln>
        </p:spPr>
      </p:pic>
      <p:pic>
        <p:nvPicPr>
          <p:cNvPr id="119" name="Imagen 11"/>
          <p:cNvPicPr/>
          <p:nvPr/>
        </p:nvPicPr>
        <p:blipFill>
          <a:blip r:embed="rId5"/>
          <a:stretch/>
        </p:blipFill>
        <p:spPr>
          <a:xfrm>
            <a:off x="827280" y="2495520"/>
            <a:ext cx="2670480" cy="207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6000" lnSpcReduction="10000"/>
          </a:bodyPr>
          <a:lstStyle/>
          <a:p>
            <a:pPr>
              <a:lnSpc>
                <a:spcPct val="100000"/>
              </a:lnSpc>
            </a:pPr>
            <a:r>
              <a:rPr lang="es" sz="3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Previously in </a:t>
            </a:r>
            <a:r>
              <a:rPr lang="es-ES" sz="3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Denmark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UR Robot </a:t>
            </a:r>
            <a:r>
              <a:rPr lang="es-ES" sz="18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Programming</a:t>
            </a:r>
            <a:r>
              <a:rPr lang="es-ES" sz="1800" b="0" strike="noStrike" spc="-1" dirty="0">
                <a:solidFill>
                  <a:srgbClr val="5E696C"/>
                </a:solidFill>
                <a:latin typeface="Lato"/>
                <a:ea typeface="Lato"/>
              </a:rPr>
              <a:t> –2nd </a:t>
            </a:r>
            <a:r>
              <a:rPr lang="es-ES" sz="18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Challenge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Easy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to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understand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Easy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to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change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(positions, DI/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DOs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,…) 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Different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types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of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palletizing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/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Different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options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 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3716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■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Different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size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pallets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371600" lvl="2" indent="-317160">
              <a:lnSpc>
                <a:spcPct val="115000"/>
              </a:lnSpc>
              <a:buClr>
                <a:srgbClr val="5E696C"/>
              </a:buClr>
              <a:buFont typeface="Lato"/>
              <a:buChar char="■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Stack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in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different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ways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3" indent="-31716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Different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positions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828800" lvl="3" indent="-31716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One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on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 top of 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another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Scripting (</a:t>
            </a:r>
            <a:r>
              <a:rPr lang="es-ES" sz="1400" b="0" strike="noStrike" spc="-1" dirty="0" err="1">
                <a:solidFill>
                  <a:srgbClr val="5E696C"/>
                </a:solidFill>
                <a:latin typeface="Lato"/>
                <a:ea typeface="Lato"/>
              </a:rPr>
              <a:t>optional</a:t>
            </a:r>
            <a:r>
              <a:rPr lang="es-ES" sz="1400" b="0" strike="noStrike" spc="-1" dirty="0">
                <a:solidFill>
                  <a:srgbClr val="5E696C"/>
                </a:solidFill>
                <a:latin typeface="Lato"/>
                <a:ea typeface="Lato"/>
              </a:rPr>
              <a:t>)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2" descr="Universal robot stopping between two variable waypoints — DoF"/>
          <p:cNvPicPr/>
          <p:nvPr/>
        </p:nvPicPr>
        <p:blipFill>
          <a:blip r:embed="rId2"/>
          <a:stretch/>
        </p:blipFill>
        <p:spPr>
          <a:xfrm>
            <a:off x="5837760" y="559800"/>
            <a:ext cx="2608200" cy="235332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 descr="VeriSens Universal Robots | Baumer Spain"/>
          <p:cNvPicPr/>
          <p:nvPr/>
        </p:nvPicPr>
        <p:blipFill>
          <a:blip r:embed="rId3"/>
          <a:stretch/>
        </p:blipFill>
        <p:spPr>
          <a:xfrm>
            <a:off x="5511240" y="2981160"/>
            <a:ext cx="3261600" cy="1834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11200" y="9075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en-GB" sz="1800" b="0" strike="noStrike" spc="-1">
                <a:solidFill>
                  <a:srgbClr val="5E696C"/>
                </a:solidFill>
                <a:latin typeface="Lato"/>
                <a:ea typeface="Lato"/>
              </a:rPr>
              <a:t>Capacitive sensor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u="sng" strike="noStrike" spc="-1">
                <a:solidFill>
                  <a:srgbClr val="AF4345"/>
                </a:solidFill>
                <a:uFillTx/>
                <a:latin typeface="Lato"/>
                <a:ea typeface="Lato"/>
                <a:hlinkClick r:id="rId2"/>
              </a:rPr>
              <a:t>SICK CM18-12NPP-KC1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To detect if the piece is in the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gripper.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nb-NO" sz="1800" b="0" strike="noStrike" spc="-1">
                <a:solidFill>
                  <a:srgbClr val="4F575C"/>
                </a:solidFill>
                <a:latin typeface="Open Sans"/>
                <a:ea typeface="Lato"/>
              </a:rPr>
              <a:t>Safety light curtain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u="sng" strike="noStrike" spc="-1">
                <a:solidFill>
                  <a:srgbClr val="AF4345"/>
                </a:solidFill>
                <a:uFillTx/>
                <a:latin typeface="Open Sans"/>
                <a:ea typeface="Lato"/>
                <a:hlinkClick r:id="rId3"/>
              </a:rPr>
              <a:t>deTec 4 C4P-SA03031A00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To detect if the robot can operate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safely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nb-NO" sz="1800" b="0" strike="noStrike" spc="-1">
                <a:solidFill>
                  <a:srgbClr val="4F575C"/>
                </a:solidFill>
                <a:latin typeface="Open Sans"/>
                <a:ea typeface="Lato"/>
              </a:rPr>
              <a:t>Emergency stop button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4F575C"/>
                </a:solidFill>
                <a:latin typeface="Open Sans"/>
                <a:ea typeface="Lato"/>
              </a:rPr>
              <a:t> </a:t>
            </a:r>
            <a:r>
              <a:rPr lang="nb-NO" sz="1400" b="0" u="sng" strike="noStrike" spc="-1">
                <a:solidFill>
                  <a:srgbClr val="AF4345"/>
                </a:solidFill>
                <a:uFillTx/>
                <a:latin typeface="Open Sans"/>
                <a:ea typeface="Lato"/>
                <a:hlinkClick r:id="rId4"/>
              </a:rPr>
              <a:t>Schneider Electric</a:t>
            </a:r>
            <a:r>
              <a:rPr lang="nb-NO" sz="1400" b="0" u="sng" strike="noStrike" spc="-1">
                <a:solidFill>
                  <a:srgbClr val="AF4345"/>
                </a:solidFill>
                <a:uFillTx/>
                <a:latin typeface="Open Sans"/>
                <a:ea typeface="Lato"/>
                <a:hlinkClick r:id="rId5"/>
              </a:rPr>
              <a:t> 135-12-364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To stop the robot in the case of an emergency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E696C"/>
              </a:buClr>
              <a:buFont typeface="Lato"/>
              <a:buChar char="●"/>
            </a:pPr>
            <a:r>
              <a:rPr lang="nb-NO" sz="1800" b="0" strike="noStrike" spc="-1">
                <a:solidFill>
                  <a:srgbClr val="4F575C"/>
                </a:solidFill>
                <a:latin typeface="Open Sans"/>
                <a:ea typeface="Lato"/>
              </a:rPr>
              <a:t>Light up buttons (start,stop,reset)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u="sng" strike="noStrike" spc="-1">
                <a:solidFill>
                  <a:srgbClr val="AF4345"/>
                </a:solidFill>
                <a:uFillTx/>
                <a:latin typeface="Open Sans"/>
                <a:ea typeface="Lato"/>
                <a:hlinkClick r:id="rId6"/>
              </a:rPr>
              <a:t>IDEC YW1L-M2E10Q4S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5E696C"/>
              </a:buClr>
              <a:buFont typeface="Lato"/>
              <a:buChar char="○"/>
            </a:pPr>
            <a:r>
              <a:rPr lang="nb-NO" sz="1400" b="0" strike="noStrike" spc="-1">
                <a:solidFill>
                  <a:srgbClr val="000000"/>
                </a:solidFill>
                <a:latin typeface="Lato"/>
                <a:ea typeface="Lato"/>
              </a:rPr>
              <a:t>To interact with the application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4"/>
          <p:cNvPicPr/>
          <p:nvPr/>
        </p:nvPicPr>
        <p:blipFill>
          <a:blip r:embed="rId7"/>
          <a:stretch/>
        </p:blipFill>
        <p:spPr>
          <a:xfrm>
            <a:off x="3870360" y="1374120"/>
            <a:ext cx="1801800" cy="1351440"/>
          </a:xfrm>
          <a:prstGeom prst="rect">
            <a:avLst/>
          </a:prstGeom>
          <a:ln w="0">
            <a:noFill/>
          </a:ln>
        </p:spPr>
      </p:pic>
      <p:sp>
        <p:nvSpPr>
          <p:cNvPr id="126" name="TextShape 2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0000" lnSpcReduction="20000"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Previously in Norway</a:t>
            </a:r>
            <a:br/>
            <a:r>
              <a:rPr lang="en-GB" sz="2200" b="1" strike="noStrike" spc="-1">
                <a:solidFill>
                  <a:srgbClr val="F55E61"/>
                </a:solidFill>
                <a:latin typeface="Playfair Display"/>
                <a:ea typeface="Playfair Display"/>
              </a:rPr>
              <a:t>New ways of interacting with the robot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4"/>
          <p:cNvPicPr/>
          <p:nvPr/>
        </p:nvPicPr>
        <p:blipFill>
          <a:blip r:embed="rId8"/>
          <a:stretch/>
        </p:blipFill>
        <p:spPr>
          <a:xfrm>
            <a:off x="5678280" y="924840"/>
            <a:ext cx="2871720" cy="19411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6"/>
          <p:cNvPicPr/>
          <p:nvPr/>
        </p:nvPicPr>
        <p:blipFill>
          <a:blip r:embed="rId9"/>
          <a:stretch/>
        </p:blipFill>
        <p:spPr>
          <a:xfrm>
            <a:off x="4813200" y="3002400"/>
            <a:ext cx="1158480" cy="108792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8"/>
          <p:cNvPicPr/>
          <p:nvPr/>
        </p:nvPicPr>
        <p:blipFill>
          <a:blip r:embed="rId10"/>
          <a:stretch/>
        </p:blipFill>
        <p:spPr>
          <a:xfrm>
            <a:off x="6208200" y="3154320"/>
            <a:ext cx="1419120" cy="174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8060fa-2172-4075-b75d-7c26af900c47">
      <Terms xmlns="http://schemas.microsoft.com/office/infopath/2007/PartnerControls"/>
    </lcf76f155ced4ddcb4097134ff3c332f>
    <TaxCatchAll xmlns="67258b6e-8b0d-4136-8a2d-ef5a4db0dd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B94FD533CC8944951BC6355E9BEF3E" ma:contentTypeVersion="17" ma:contentTypeDescription="Opret et nyt dokument." ma:contentTypeScope="" ma:versionID="ab1c454141d07c2cb9a836932a3b3eed">
  <xsd:schema xmlns:xsd="http://www.w3.org/2001/XMLSchema" xmlns:xs="http://www.w3.org/2001/XMLSchema" xmlns:p="http://schemas.microsoft.com/office/2006/metadata/properties" xmlns:ns2="fb8060fa-2172-4075-b75d-7c26af900c47" xmlns:ns3="67258b6e-8b0d-4136-8a2d-ef5a4db0dd38" targetNamespace="http://schemas.microsoft.com/office/2006/metadata/properties" ma:root="true" ma:fieldsID="c942662ad3fb00dafaf5ba4fec3b76da" ns2:_="" ns3:_="">
    <xsd:import namespace="fb8060fa-2172-4075-b75d-7c26af900c47"/>
    <xsd:import namespace="67258b6e-8b0d-4136-8a2d-ef5a4db0d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060fa-2172-4075-b75d-7c26af900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45f08a-1c63-4752-b4e5-b7eeaa82a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58b6e-8b0d-4136-8a2d-ef5a4db0d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073e73-ef47-44d2-b29d-c4999abbd441}" ma:internalName="TaxCatchAll" ma:showField="CatchAllData" ma:web="67258b6e-8b0d-4136-8a2d-ef5a4db0d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3B25C-29A7-4106-AD3A-B357029D02B0}">
  <ds:schemaRefs>
    <ds:schemaRef ds:uri="http://schemas.microsoft.com/office/2006/metadata/properties"/>
    <ds:schemaRef ds:uri="http://schemas.microsoft.com/office/infopath/2007/PartnerControls"/>
    <ds:schemaRef ds:uri="fb8060fa-2172-4075-b75d-7c26af900c47"/>
    <ds:schemaRef ds:uri="67258b6e-8b0d-4136-8a2d-ef5a4db0dd38"/>
  </ds:schemaRefs>
</ds:datastoreItem>
</file>

<file path=customXml/itemProps2.xml><?xml version="1.0" encoding="utf-8"?>
<ds:datastoreItem xmlns:ds="http://schemas.openxmlformats.org/officeDocument/2006/customXml" ds:itemID="{41EBA697-EA8B-442E-9ED8-DDCCF6A1A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8060fa-2172-4075-b75d-7c26af900c47"/>
    <ds:schemaRef ds:uri="67258b6e-8b0d-4136-8a2d-ef5a4db0d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1C497-647A-47F5-989A-EE49D414C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12781</TotalTime>
  <Words>550</Words>
  <Application>Microsoft Office PowerPoint</Application>
  <PresentationFormat>Näytössä katseltava esitys (16:9)</PresentationFormat>
  <Paragraphs>121</Paragraphs>
  <Slides>15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Lato</vt:lpstr>
      <vt:lpstr>Open Sans</vt:lpstr>
      <vt:lpstr>Playfair Display</vt:lpstr>
      <vt:lpstr>Symbol</vt:lpstr>
      <vt:lpstr>Times New Roman</vt:lpstr>
      <vt:lpstr>Wingdings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</dc:title>
  <dc:subject/>
  <dc:creator>Hezitzaile</dc:creator>
  <dc:description/>
  <cp:lastModifiedBy>Igor Skeber</cp:lastModifiedBy>
  <cp:revision>57</cp:revision>
  <dcterms:modified xsi:type="dcterms:W3CDTF">2023-09-14T11:11:58Z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0x0101007CB94FD533CC8944951BC6355E9BEF3E</vt:lpwstr>
  </property>
  <property fmtid="{D5CDD505-2E9C-101B-9397-08002B2CF9AE}" pid="4" name="HiddenSlides">
    <vt:i4>1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ediaServiceImageTags">
    <vt:lpwstr/>
  </property>
  <property fmtid="{D5CDD505-2E9C-101B-9397-08002B2CF9AE}" pid="8" name="Notes">
    <vt:i4>10</vt:i4>
  </property>
  <property fmtid="{D5CDD505-2E9C-101B-9397-08002B2CF9AE}" pid="9" name="PresentationFormat">
    <vt:lpwstr>Presentación en pantalla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